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  <p:sldId id="262" r:id="rId6"/>
    <p:sldId id="264" r:id="rId7"/>
    <p:sldId id="268" r:id="rId8"/>
    <p:sldId id="266" r:id="rId9"/>
    <p:sldId id="265" r:id="rId10"/>
    <p:sldId id="263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2E550-C5C5-4BAF-8483-123D194DAF93}" type="datetimeFigureOut">
              <a:rPr lang="ru-RU" smtClean="0"/>
              <a:t>10.03.2020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D2CF2-46A1-467E-B148-E00A5ED10F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23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2E550-C5C5-4BAF-8483-123D194DAF93}" type="datetimeFigureOut">
              <a:rPr lang="ru-RU" smtClean="0"/>
              <a:t>10.03.2020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D2CF2-46A1-467E-B148-E00A5ED10F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401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2E550-C5C5-4BAF-8483-123D194DAF93}" type="datetimeFigureOut">
              <a:rPr lang="ru-RU" smtClean="0"/>
              <a:t>10.03.2020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D2CF2-46A1-467E-B148-E00A5ED10F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245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2E550-C5C5-4BAF-8483-123D194DAF93}" type="datetimeFigureOut">
              <a:rPr lang="ru-RU" smtClean="0"/>
              <a:t>10.03.2020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D2CF2-46A1-467E-B148-E00A5ED10F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010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2E550-C5C5-4BAF-8483-123D194DAF93}" type="datetimeFigureOut">
              <a:rPr lang="ru-RU" smtClean="0"/>
              <a:t>10.03.2020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D2CF2-46A1-467E-B148-E00A5ED10F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07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2E550-C5C5-4BAF-8483-123D194DAF93}" type="datetimeFigureOut">
              <a:rPr lang="ru-RU" smtClean="0"/>
              <a:t>10.03.2020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D2CF2-46A1-467E-B148-E00A5ED10F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815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2E550-C5C5-4BAF-8483-123D194DAF93}" type="datetimeFigureOut">
              <a:rPr lang="ru-RU" smtClean="0"/>
              <a:t>10.03.2020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D2CF2-46A1-467E-B148-E00A5ED10F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372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2E550-C5C5-4BAF-8483-123D194DAF93}" type="datetimeFigureOut">
              <a:rPr lang="ru-RU" smtClean="0"/>
              <a:t>10.03.2020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D2CF2-46A1-467E-B148-E00A5ED10F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544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2E550-C5C5-4BAF-8483-123D194DAF93}" type="datetimeFigureOut">
              <a:rPr lang="ru-RU" smtClean="0"/>
              <a:t>10.03.2020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D2CF2-46A1-467E-B148-E00A5ED10F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015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2E550-C5C5-4BAF-8483-123D194DAF93}" type="datetimeFigureOut">
              <a:rPr lang="ru-RU" smtClean="0"/>
              <a:t>10.03.2020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D2CF2-46A1-467E-B148-E00A5ED10F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994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2E550-C5C5-4BAF-8483-123D194DAF93}" type="datetimeFigureOut">
              <a:rPr lang="ru-RU" smtClean="0"/>
              <a:t>10.03.2020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D2CF2-46A1-467E-B148-E00A5ED10F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5134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2E550-C5C5-4BAF-8483-123D194DAF93}" type="datetimeFigureOut">
              <a:rPr lang="ru-RU" smtClean="0"/>
              <a:t>10.03.2020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D2CF2-46A1-467E-B148-E00A5ED10F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832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Лекция 9. 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         </a:t>
            </a:r>
            <a:r>
              <a:rPr lang="ru-RU" b="1" dirty="0" smtClean="0"/>
              <a:t>Тема</a:t>
            </a:r>
            <a:r>
              <a:rPr lang="ru-RU" b="1" dirty="0"/>
              <a:t>: «Регенерация тканей и органов»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8305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862931"/>
            <a:ext cx="7620000" cy="4276725"/>
          </a:xfrm>
        </p:spPr>
      </p:pic>
    </p:spTree>
    <p:extLst>
      <p:ext uri="{BB962C8B-B14F-4D97-AF65-F5344CB8AC3E}">
        <p14:creationId xmlns:p14="http://schemas.microsoft.com/office/powerpoint/2010/main" val="1177238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772966" cy="476846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7030A0"/>
                </a:solidFill>
              </a:rPr>
              <a:t>Физиологическая регенерация волокнистой соединительной ткани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6048" y="841973"/>
            <a:ext cx="7999302" cy="533499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происходит </a:t>
            </a:r>
            <a:r>
              <a:rPr lang="ru-RU" dirty="0"/>
              <a:t>путем размножения происходящих от общей стволовой клетки </a:t>
            </a:r>
            <a:r>
              <a:rPr lang="ru-RU" dirty="0" err="1"/>
              <a:t>лимфоцитоподобных</a:t>
            </a:r>
            <a:r>
              <a:rPr lang="ru-RU" dirty="0"/>
              <a:t> </a:t>
            </a:r>
            <a:r>
              <a:rPr lang="ru-RU" dirty="0" err="1"/>
              <a:t>мезенхимальных</a:t>
            </a:r>
            <a:r>
              <a:rPr lang="ru-RU" dirty="0"/>
              <a:t> клеток, малодифференцированных юных фибробластов (от лат. </a:t>
            </a:r>
            <a:r>
              <a:rPr lang="ru-RU" dirty="0" err="1"/>
              <a:t>fibro</a:t>
            </a:r>
            <a:r>
              <a:rPr lang="ru-RU" dirty="0"/>
              <a:t> - волокно, </a:t>
            </a:r>
            <a:r>
              <a:rPr lang="ru-RU" dirty="0" err="1"/>
              <a:t>blastano</a:t>
            </a:r>
            <a:r>
              <a:rPr lang="ru-RU" dirty="0"/>
              <a:t> - образую), а также </a:t>
            </a:r>
            <a:r>
              <a:rPr lang="ru-RU" dirty="0" err="1"/>
              <a:t>миофибробластов</a:t>
            </a:r>
            <a:r>
              <a:rPr lang="ru-RU" dirty="0"/>
              <a:t>, тучных клеток (</a:t>
            </a:r>
            <a:r>
              <a:rPr lang="ru-RU" dirty="0" err="1"/>
              <a:t>лаброцитов</a:t>
            </a:r>
            <a:r>
              <a:rPr lang="ru-RU" dirty="0"/>
              <a:t>), перицитов и эндотелиальных клеток микрососудов. </a:t>
            </a:r>
            <a:endParaRPr lang="ru-RU" dirty="0" smtClean="0"/>
          </a:p>
          <a:p>
            <a:r>
              <a:rPr lang="ru-RU" dirty="0" smtClean="0"/>
              <a:t>Из </a:t>
            </a:r>
            <a:r>
              <a:rPr lang="ru-RU" dirty="0"/>
              <a:t>юных клеток дифференцируются зрелые, активно синтезирующие коллаген и эластин фибробласты (</a:t>
            </a:r>
            <a:r>
              <a:rPr lang="ru-RU" dirty="0" err="1"/>
              <a:t>коллагено</a:t>
            </a:r>
            <a:r>
              <a:rPr lang="ru-RU" dirty="0"/>
              <a:t>- и </a:t>
            </a:r>
            <a:r>
              <a:rPr lang="ru-RU" dirty="0" err="1"/>
              <a:t>эластобласты</a:t>
            </a:r>
            <a:r>
              <a:rPr lang="ru-RU" dirty="0" smtClean="0"/>
              <a:t>).</a:t>
            </a:r>
          </a:p>
          <a:p>
            <a:r>
              <a:rPr lang="ru-RU" dirty="0" smtClean="0"/>
              <a:t> </a:t>
            </a:r>
            <a:r>
              <a:rPr lang="ru-RU" dirty="0"/>
              <a:t>Фибробласты сначала синтезируют основное вещество соединительной ткани (</a:t>
            </a:r>
            <a:r>
              <a:rPr lang="ru-RU" dirty="0" err="1"/>
              <a:t>гликозоаминогликаны</a:t>
            </a:r>
            <a:r>
              <a:rPr lang="ru-RU" dirty="0"/>
              <a:t>), </a:t>
            </a:r>
            <a:r>
              <a:rPr lang="ru-RU" dirty="0" err="1"/>
              <a:t>тропоколлаген</a:t>
            </a:r>
            <a:r>
              <a:rPr lang="ru-RU" dirty="0"/>
              <a:t> и </a:t>
            </a:r>
            <a:r>
              <a:rPr lang="ru-RU" dirty="0" err="1"/>
              <a:t>проэластин</a:t>
            </a:r>
            <a:r>
              <a:rPr lang="ru-RU" dirty="0"/>
              <a:t>, а затем в межклеточном пространстве из них образуются нежные ретикулярные (</a:t>
            </a:r>
            <a:r>
              <a:rPr lang="ru-RU" dirty="0" err="1"/>
              <a:t>аргирофильные</a:t>
            </a:r>
            <a:r>
              <a:rPr lang="ru-RU" dirty="0"/>
              <a:t>), коллагеновые и эластические волокна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При перестройке и инволюции соединительной ткани активную роль играют фибробласты и макрофаги.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8423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0490" y="172016"/>
            <a:ext cx="7749767" cy="62478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000" dirty="0" smtClean="0"/>
              <a:t>- </a:t>
            </a:r>
            <a:r>
              <a:rPr lang="ru-RU" sz="2000" dirty="0" smtClean="0"/>
              <a:t>Регенерация может идти параллельно с некрозом и атрофией. </a:t>
            </a:r>
            <a:endParaRPr lang="en-US" sz="2000" dirty="0" smtClean="0"/>
          </a:p>
          <a:p>
            <a:r>
              <a:rPr lang="en-US" sz="2000" dirty="0" smtClean="0"/>
              <a:t>- </a:t>
            </a:r>
            <a:r>
              <a:rPr lang="ru-RU" sz="2000" dirty="0" smtClean="0"/>
              <a:t>При наличии острого воспаления, регенерации начинается только после затухания его. </a:t>
            </a:r>
            <a:endParaRPr lang="en-US" sz="2000" dirty="0" smtClean="0"/>
          </a:p>
          <a:p>
            <a:r>
              <a:rPr lang="en-US" sz="2000" dirty="0" smtClean="0"/>
              <a:t>- </a:t>
            </a:r>
            <a:r>
              <a:rPr lang="ru-RU" sz="2000" dirty="0" smtClean="0"/>
              <a:t>Регенерация проявляется размножением сохранившихся в близи места повреждения тканевых элементов. </a:t>
            </a:r>
            <a:endParaRPr lang="en-US" sz="2000" dirty="0" smtClean="0"/>
          </a:p>
          <a:p>
            <a:r>
              <a:rPr lang="en-US" sz="2000" dirty="0" smtClean="0"/>
              <a:t>- </a:t>
            </a:r>
            <a:r>
              <a:rPr lang="ru-RU" sz="2000" dirty="0" smtClean="0"/>
              <a:t>Сначала в поврежденный участок врастают капилляры, идет восстановление сосудистой системы и нормализация обмена веществ. </a:t>
            </a:r>
            <a:endParaRPr lang="en-US" sz="2000" dirty="0" smtClean="0"/>
          </a:p>
          <a:p>
            <a:pPr marL="342900" indent="-342900">
              <a:buFontTx/>
              <a:buChar char="-"/>
            </a:pPr>
            <a:r>
              <a:rPr lang="ru-RU" sz="2000" dirty="0" smtClean="0"/>
              <a:t>Поврежденные ткани рассасываются микро- и макрофагами, которые распадаясь, уносятся вместе со шлаками и выделяются почками. </a:t>
            </a:r>
            <a:endParaRPr lang="en-US" sz="2000" dirty="0" smtClean="0"/>
          </a:p>
          <a:p>
            <a:pPr marL="342900" indent="-342900">
              <a:buFontTx/>
              <a:buChar char="-"/>
            </a:pPr>
            <a:r>
              <a:rPr lang="ru-RU" sz="2000" dirty="0"/>
              <a:t>З</a:t>
            </a:r>
            <a:r>
              <a:rPr lang="ru-RU" sz="2000" dirty="0" smtClean="0"/>
              <a:t>атем в результате деления размножаются соединительно-тканные клетки. Обрастая, капилляры, формируют молодую грануляционную ткань восстанавливаются нервные волокна, </a:t>
            </a:r>
            <a:r>
              <a:rPr lang="ru-RU" sz="2000" dirty="0" err="1" smtClean="0"/>
              <a:t>паренхимные</a:t>
            </a:r>
            <a:r>
              <a:rPr lang="ru-RU" sz="2000" dirty="0" smtClean="0"/>
              <a:t> и другие клетки. </a:t>
            </a:r>
          </a:p>
          <a:p>
            <a:pPr marL="342900" indent="-342900">
              <a:buFontTx/>
              <a:buChar char="-"/>
            </a:pPr>
            <a:r>
              <a:rPr lang="ru-RU" sz="2000" dirty="0" smtClean="0"/>
              <a:t>Молодая грануляционная ткань ярко-розового цвета, легко кровоточит, богата молодыми соединительно-тканными клетками и капиллярами, со временем капилляры запустевают, часть молодых клеток рассасывается, другие превращаются в рубцовую плотную серо-белого цвета ткань.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094981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745805" cy="43157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Кровь, лимфа, органы крове- и </a:t>
            </a:r>
            <a:r>
              <a:rPr lang="ru-RU" sz="2400" b="1" dirty="0" err="1">
                <a:solidFill>
                  <a:srgbClr val="FF0000"/>
                </a:solidFill>
              </a:rPr>
              <a:t>лимфотворения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49" y="796704"/>
            <a:ext cx="8062678" cy="5848539"/>
          </a:xfrm>
          <a:solidFill>
            <a:srgbClr val="FFFF00"/>
          </a:solidFill>
        </p:spPr>
        <p:txBody>
          <a:bodyPr>
            <a:normAutofit fontScale="92500" lnSpcReduction="10000"/>
          </a:bodyPr>
          <a:lstStyle/>
          <a:p>
            <a:r>
              <a:rPr lang="ru-RU" dirty="0"/>
              <a:t>Кровь, лимфа, органы крове- и </a:t>
            </a:r>
            <a:r>
              <a:rPr lang="ru-RU" dirty="0" err="1"/>
              <a:t>лимфотворения</a:t>
            </a:r>
            <a:r>
              <a:rPr lang="ru-RU" dirty="0"/>
              <a:t> </a:t>
            </a:r>
            <a:r>
              <a:rPr lang="ru-RU" dirty="0" smtClean="0"/>
              <a:t>обладают </a:t>
            </a:r>
            <a:r>
              <a:rPr lang="ru-RU" dirty="0"/>
              <a:t>высокими пластическими свойствами, находятся в состоянии постоянной физиологической регенерации, механизмы которой лежат и в основе </a:t>
            </a:r>
            <a:r>
              <a:rPr lang="ru-RU" dirty="0" err="1"/>
              <a:t>репаративной</a:t>
            </a:r>
            <a:r>
              <a:rPr lang="ru-RU" dirty="0"/>
              <a:t> регенерации, возникающей вследствие кровопотерь и поражений органов </a:t>
            </a:r>
            <a:r>
              <a:rPr lang="ru-RU" dirty="0" err="1"/>
              <a:t>крово</a:t>
            </a:r>
            <a:r>
              <a:rPr lang="ru-RU" dirty="0"/>
              <a:t>- и </a:t>
            </a:r>
            <a:r>
              <a:rPr lang="ru-RU" dirty="0" err="1"/>
              <a:t>лимфопоэза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первый же день кровопотери восстанавливается жидкая часть крови и лимфы за счет всасывания в сосуды тканевой жидкости и поступления воды из желудочно-кишечного тракта. </a:t>
            </a:r>
            <a:endParaRPr lang="ru-RU" dirty="0" smtClean="0"/>
          </a:p>
          <a:p>
            <a:r>
              <a:rPr lang="ru-RU" dirty="0" smtClean="0"/>
              <a:t>Затем </a:t>
            </a:r>
            <a:r>
              <a:rPr lang="ru-RU" dirty="0"/>
              <a:t>регенерируют клетки крови и лимфы. Тромбоциты и лейкоциты восстанавливаются в течение нескольких дней, эритроциты - несколько дольше (до 2-2,5 </a:t>
            </a:r>
            <a:r>
              <a:rPr lang="ru-RU" dirty="0" err="1"/>
              <a:t>нед</a:t>
            </a:r>
            <a:r>
              <a:rPr lang="ru-RU" dirty="0"/>
              <a:t>), позже выравнивается содержание гемоглобина.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2700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736752" cy="65791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 err="1"/>
              <a:t>Репаративная</a:t>
            </a:r>
            <a:r>
              <a:rPr lang="ru-RU" sz="2800" b="1" dirty="0"/>
              <a:t> регенерация клеток крови и лимфы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5687" y="1186004"/>
            <a:ext cx="7610004" cy="5353097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Репаративная</a:t>
            </a:r>
            <a:r>
              <a:rPr lang="ru-RU" dirty="0"/>
              <a:t> регенерация клеток крови и лимфы при кровопотерях происходит путем усиления функции красного костного мозга губчатого вещества позвонков, грудной кости, ребер и трубчатых костей, а также селезенки, лимфоузлов и лимфоидных фолликулов миндалин, кишечника и других органов. </a:t>
            </a:r>
            <a:endParaRPr lang="ru-RU" dirty="0" smtClean="0"/>
          </a:p>
          <a:p>
            <a:r>
              <a:rPr lang="ru-RU" dirty="0" smtClean="0"/>
              <a:t>Интрамедуллярное </a:t>
            </a:r>
            <a:r>
              <a:rPr lang="ru-RU" dirty="0"/>
              <a:t>(от лат. </a:t>
            </a:r>
            <a:r>
              <a:rPr lang="ru-RU" dirty="0" err="1"/>
              <a:t>intra</a:t>
            </a:r>
            <a:r>
              <a:rPr lang="ru-RU" dirty="0"/>
              <a:t> - внутри, </a:t>
            </a:r>
            <a:r>
              <a:rPr lang="ru-RU" dirty="0" err="1"/>
              <a:t>medulla</a:t>
            </a:r>
            <a:r>
              <a:rPr lang="ru-RU" dirty="0"/>
              <a:t> - костный мозг) кроветворение обеспечивает поступление в кровь эритроцитов, гранулоцитов и тромбоцитов. </a:t>
            </a:r>
            <a:endParaRPr lang="ru-RU" dirty="0" smtClean="0"/>
          </a:p>
          <a:p>
            <a:r>
              <a:rPr lang="ru-RU" dirty="0" smtClean="0"/>
              <a:t>Объем </a:t>
            </a:r>
            <a:r>
              <a:rPr lang="ru-RU" dirty="0"/>
              <a:t>миелоидного кроветворения возрастает также за счет превращения </a:t>
            </a:r>
            <a:r>
              <a:rPr lang="ru-RU" dirty="0">
                <a:solidFill>
                  <a:srgbClr val="FF0000"/>
                </a:solidFill>
              </a:rPr>
              <a:t>жирового костного мозга в красный костный мозг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Экстрамедуллярное </a:t>
            </a:r>
            <a:r>
              <a:rPr lang="ru-RU" dirty="0"/>
              <a:t>миелоидное кроветворение в печени, селезенке, лимфоузлах, почках и других органах возникает при больших или продолжительных кровопотерях, злокачественных анемиях инфекционного, </a:t>
            </a:r>
            <a:r>
              <a:rPr lang="ru-RU" dirty="0" smtClean="0"/>
              <a:t>токсического </a:t>
            </a:r>
            <a:r>
              <a:rPr lang="ru-RU" dirty="0"/>
              <a:t>или алиментарно-метаболического происхождения. </a:t>
            </a:r>
            <a:endParaRPr lang="ru-RU" dirty="0" smtClean="0"/>
          </a:p>
          <a:p>
            <a:r>
              <a:rPr lang="ru-RU" dirty="0" smtClean="0"/>
              <a:t>Костный </a:t>
            </a:r>
            <a:r>
              <a:rPr lang="ru-RU" dirty="0"/>
              <a:t>мозг может восстанавливаться даже при больших разрушениях.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9476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772966" cy="431579"/>
          </a:xfrm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rgbClr val="FF0000"/>
                </a:solidFill>
              </a:rPr>
              <a:t>Патологическая регенерация</a:t>
            </a:r>
            <a:r>
              <a:rPr lang="ru-RU" sz="2400" b="1" dirty="0">
                <a:solidFill>
                  <a:srgbClr val="FF0000"/>
                </a:solidFill>
              </a:rPr>
              <a:t> клеток крови и лимфы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796705"/>
            <a:ext cx="7546629" cy="5486400"/>
          </a:xfrm>
        </p:spPr>
        <p:txBody>
          <a:bodyPr>
            <a:normAutofit fontScale="85000" lnSpcReduction="10000"/>
          </a:bodyPr>
          <a:lstStyle/>
          <a:p>
            <a:r>
              <a:rPr lang="ru-RU" b="1" i="1" dirty="0"/>
              <a:t>Патологическая регенерация</a:t>
            </a:r>
            <a:r>
              <a:rPr lang="ru-RU" b="1" dirty="0"/>
              <a:t> клеток крови и лимфы </a:t>
            </a:r>
            <a:r>
              <a:rPr lang="ru-RU" dirty="0"/>
              <a:t>с резким угнетением или извращением </a:t>
            </a:r>
            <a:r>
              <a:rPr lang="ru-RU" dirty="0">
                <a:solidFill>
                  <a:srgbClr val="FF0000"/>
                </a:solidFill>
              </a:rPr>
              <a:t>гемо- и </a:t>
            </a:r>
            <a:r>
              <a:rPr lang="ru-RU" dirty="0" err="1">
                <a:solidFill>
                  <a:srgbClr val="FF0000"/>
                </a:solidFill>
              </a:rPr>
              <a:t>лимфопоэза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наблюдается при тяжелых поражениях органов крове- и </a:t>
            </a:r>
            <a:r>
              <a:rPr lang="ru-RU" dirty="0" err="1"/>
              <a:t>лимфотворения</a:t>
            </a:r>
            <a:r>
              <a:rPr lang="ru-RU" dirty="0"/>
              <a:t>, связанных с </a:t>
            </a:r>
            <a:r>
              <a:rPr lang="ru-RU" dirty="0">
                <a:solidFill>
                  <a:srgbClr val="FF0000"/>
                </a:solidFill>
              </a:rPr>
              <a:t>лучевой болезнью, лейкозами, врожденными и приобретенными иммунодефицитами, инфекционной и гипопластической анемией. 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Признаком </a:t>
            </a:r>
            <a:r>
              <a:rPr lang="ru-RU" dirty="0"/>
              <a:t>патологической регенерации является появление в крови и лимфе незрелых, функционально неполноценных атипичных форм клеток.</a:t>
            </a:r>
          </a:p>
          <a:p>
            <a:r>
              <a:rPr lang="ru-RU" b="1" dirty="0"/>
              <a:t>Селезенка и лимфоузлы</a:t>
            </a:r>
            <a:r>
              <a:rPr lang="ru-RU" dirty="0"/>
              <a:t> при повреждениях восстанавливаются по типу регенерационной гипертрофии.</a:t>
            </a:r>
          </a:p>
          <a:p>
            <a:r>
              <a:rPr lang="ru-RU" b="1" dirty="0"/>
              <a:t>Кровеносные и лимфатические капилляры</a:t>
            </a:r>
            <a:r>
              <a:rPr lang="ru-RU" dirty="0"/>
              <a:t> обладают высокими регенерационными свойствами даже при больших повреждениях. Их новообразование происходит путем почкования или аутогенно.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7225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258433"/>
            <a:ext cx="7355686" cy="4128379"/>
          </a:xfrm>
        </p:spPr>
      </p:pic>
    </p:spTree>
    <p:extLst>
      <p:ext uri="{BB962C8B-B14F-4D97-AF65-F5344CB8AC3E}">
        <p14:creationId xmlns:p14="http://schemas.microsoft.com/office/powerpoint/2010/main" val="3630421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502" y="1059255"/>
            <a:ext cx="7122650" cy="3992579"/>
          </a:xfrm>
        </p:spPr>
      </p:pic>
    </p:spTree>
    <p:extLst>
      <p:ext uri="{BB962C8B-B14F-4D97-AF65-F5344CB8AC3E}">
        <p14:creationId xmlns:p14="http://schemas.microsoft.com/office/powerpoint/2010/main" val="2700699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855" y="-53658"/>
            <a:ext cx="9532188" cy="5349935"/>
          </a:xfrm>
        </p:spPr>
      </p:pic>
    </p:spTree>
    <p:extLst>
      <p:ext uri="{BB962C8B-B14F-4D97-AF65-F5344CB8AC3E}">
        <p14:creationId xmlns:p14="http://schemas.microsoft.com/office/powerpoint/2010/main" val="766010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549" y="190123"/>
            <a:ext cx="9226873" cy="5178582"/>
          </a:xfrm>
        </p:spPr>
      </p:pic>
    </p:spTree>
    <p:extLst>
      <p:ext uri="{BB962C8B-B14F-4D97-AF65-F5344CB8AC3E}">
        <p14:creationId xmlns:p14="http://schemas.microsoft.com/office/powerpoint/2010/main" val="11929756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</TotalTime>
  <Words>578</Words>
  <Application>Microsoft Office PowerPoint</Application>
  <PresentationFormat>Экран (4:3)</PresentationFormat>
  <Paragraphs>29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Кровь, лимфа, органы крове- и лимфотворения </vt:lpstr>
      <vt:lpstr>Репаративная регенерация клеток крови и лимфы</vt:lpstr>
      <vt:lpstr>Патологическая регенерация клеток крови и лимфы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Физиологическая регенерация волокнистой соединительной ткани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Шалахметова Тамара</dc:creator>
  <cp:lastModifiedBy>Шалахметова Тамара</cp:lastModifiedBy>
  <cp:revision>17</cp:revision>
  <dcterms:created xsi:type="dcterms:W3CDTF">2020-03-10T11:24:58Z</dcterms:created>
  <dcterms:modified xsi:type="dcterms:W3CDTF">2020-03-10T13:01:23Z</dcterms:modified>
</cp:coreProperties>
</file>